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2" r:id="rId4"/>
    <p:sldId id="259" r:id="rId5"/>
    <p:sldId id="264" r:id="rId6"/>
    <p:sldId id="265" r:id="rId7"/>
    <p:sldId id="266" r:id="rId8"/>
    <p:sldId id="261" r:id="rId9"/>
    <p:sldId id="262" r:id="rId10"/>
    <p:sldId id="263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300" r:id="rId21"/>
    <p:sldId id="276" r:id="rId22"/>
    <p:sldId id="29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2" r:id="rId36"/>
    <p:sldId id="293" r:id="rId37"/>
    <p:sldId id="294" r:id="rId38"/>
    <p:sldId id="301" r:id="rId39"/>
    <p:sldId id="295" r:id="rId40"/>
    <p:sldId id="296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2" autoAdjust="0"/>
  </p:normalViewPr>
  <p:slideViewPr>
    <p:cSldViewPr snapToGrid="0" snapToObjects="1">
      <p:cViewPr varScale="1">
        <p:scale>
          <a:sx n="123" d="100"/>
          <a:sy n="123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63B3D-B9E2-E84C-B2E3-DB5CA6D12610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90B69-97AB-8C4E-A816-F3EB4FDCD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5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90B69-97AB-8C4E-A816-F3EB4FDCDA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3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7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5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1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6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5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9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1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5293-251F-7A4D-A723-6C5B779E97F2}" type="datetimeFigureOut">
              <a:rPr lang="en-US" smtClean="0"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DE86-9E6E-B241-9B32-0BDA38CF9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63" y="872957"/>
            <a:ext cx="8571881" cy="272749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DISCRETE MATH DAY </a:t>
            </a:r>
            <a:r>
              <a:rPr lang="en-US" sz="4000" dirty="0" smtClean="0">
                <a:solidFill>
                  <a:srgbClr val="FF0000"/>
                </a:solidFill>
              </a:rPr>
              <a:t>at WPI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Saturday, April 20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DOES A CURVE BOUND A DISTORTED DISK?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584" y="3886199"/>
            <a:ext cx="8280859" cy="2198043"/>
          </a:xfrm>
        </p:spPr>
        <p:txBody>
          <a:bodyPr>
            <a:normAutofit fontScale="55000" lnSpcReduction="20000"/>
          </a:bodyPr>
          <a:lstStyle/>
          <a:p>
            <a:r>
              <a:rPr lang="en-US" sz="7400" b="1" dirty="0" smtClean="0">
                <a:solidFill>
                  <a:srgbClr val="3366FF"/>
                </a:solidFill>
              </a:rPr>
              <a:t>Jack Graver   </a:t>
            </a:r>
          </a:p>
          <a:p>
            <a:r>
              <a:rPr lang="en-US" sz="7400" dirty="0" smtClean="0">
                <a:solidFill>
                  <a:srgbClr val="FF6600"/>
                </a:solidFill>
              </a:rPr>
              <a:t>Syracuse University </a:t>
            </a:r>
          </a:p>
          <a:p>
            <a:r>
              <a:rPr lang="en-US" sz="5900" dirty="0" smtClean="0">
                <a:solidFill>
                  <a:schemeClr val="tx1"/>
                </a:solidFill>
              </a:rPr>
              <a:t>This presentation is based on joint work with </a:t>
            </a:r>
          </a:p>
          <a:p>
            <a:r>
              <a:rPr lang="en-US" sz="5900" dirty="0" smtClean="0">
                <a:solidFill>
                  <a:schemeClr val="tx1"/>
                </a:solidFill>
              </a:rPr>
              <a:t>Gerry Cargo also at Syracuse University 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78311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568"/>
            <a:ext cx="8229600" cy="574059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Guo</a:t>
            </a:r>
            <a:r>
              <a:rPr lang="en-US" dirty="0"/>
              <a:t>, </a:t>
            </a:r>
            <a:r>
              <a:rPr lang="en-US" dirty="0" smtClean="0"/>
              <a:t>Hansen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/>
              <a:t>Zheng</a:t>
            </a:r>
            <a:r>
              <a:rPr lang="en-US" dirty="0"/>
              <a:t> answered this question in the </a:t>
            </a:r>
            <a:r>
              <a:rPr lang="en-US" dirty="0" smtClean="0"/>
              <a:t>negative. They </a:t>
            </a:r>
            <a:r>
              <a:rPr lang="en-US" dirty="0"/>
              <a:t>produced the simplest example of two non-isomorphic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/>
              <a:t>fragments with the same boundary code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This is a smoothed version of the boundary of their example: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GHZ-curve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Their question</a:t>
            </a:r>
            <a:r>
              <a:rPr lang="en-US" dirty="0" smtClean="0"/>
              <a:t> is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topological rather</a:t>
            </a:r>
          </a:p>
          <a:p>
            <a:pPr marL="0" indent="0">
              <a:buNone/>
            </a:pPr>
            <a:r>
              <a:rPr lang="en-US" dirty="0"/>
              <a:t>    than combinatorial</a:t>
            </a:r>
            <a:r>
              <a:rPr lang="en-US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However, the solution to this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topological problem is actually combinatorial.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28" y="2738941"/>
            <a:ext cx="4109720" cy="2431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09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2338"/>
            <a:ext cx="8229600" cy="56838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will visualize an immersed curve as a </a:t>
            </a:r>
            <a:r>
              <a:rPr lang="en-US" b="1" i="1" dirty="0" smtClean="0">
                <a:solidFill>
                  <a:srgbClr val="FF0000"/>
                </a:solidFill>
              </a:rPr>
              <a:t>patch: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a plane graph without its outside face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patches that come from </a:t>
            </a:r>
            <a:r>
              <a:rPr lang="en-US" dirty="0"/>
              <a:t>immersed curve </a:t>
            </a:r>
            <a:r>
              <a:rPr lang="en-US" dirty="0" smtClean="0"/>
              <a:t>are regular of degree 4.  </a:t>
            </a:r>
          </a:p>
          <a:p>
            <a:r>
              <a:rPr lang="en-US" dirty="0" smtClean="0"/>
              <a:t>Hence given such a patch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dirty="0" smtClean="0"/>
              <a:t>=(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) we have </a:t>
            </a:r>
          </a:p>
          <a:p>
            <a:r>
              <a:rPr lang="en-US" dirty="0" smtClean="0"/>
              <a:t>4|V|=2|E| or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b="1" dirty="0" smtClean="0">
                <a:solidFill>
                  <a:srgbClr val="000000"/>
                </a:solidFill>
              </a:rPr>
              <a:t>|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00"/>
                </a:solidFill>
              </a:rPr>
              <a:t>|=2|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b="1" dirty="0" smtClean="0">
                <a:solidFill>
                  <a:srgbClr val="000000"/>
                </a:solidFill>
              </a:rPr>
              <a:t>|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 smtClean="0"/>
              <a:t>By Euler’s formula |V|-|E|+|F|=1, we have     </a:t>
            </a:r>
          </a:p>
          <a:p>
            <a:pPr marL="0" indent="0">
              <a:buNone/>
            </a:pPr>
            <a:r>
              <a:rPr lang="en-US" dirty="0" smtClean="0"/>
              <a:t>    |V|-2|V|+|F|=1  or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                                          |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b="1" dirty="0" smtClean="0">
                <a:solidFill>
                  <a:srgbClr val="000000"/>
                </a:solidFill>
              </a:rPr>
              <a:t>|= |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b="1" dirty="0" smtClean="0">
                <a:solidFill>
                  <a:srgbClr val="000000"/>
                </a:solidFill>
              </a:rPr>
              <a:t>|+1.</a:t>
            </a:r>
            <a:r>
              <a:rPr lang="en-US" b="1" dirty="0" smtClean="0">
                <a:solidFill>
                  <a:srgbClr val="0000FF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3611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976"/>
            <a:ext cx="8229600" cy="4628877"/>
          </a:xfrm>
        </p:spPr>
        <p:txBody>
          <a:bodyPr/>
          <a:lstStyle/>
          <a:p>
            <a:r>
              <a:rPr lang="en-US" dirty="0" smtClean="0"/>
              <a:t>Think of traversing the circle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 smtClean="0"/>
              <a:t> and its image counterclockwise and </a:t>
            </a:r>
            <a:r>
              <a:rPr lang="en-US" b="1" dirty="0" smtClean="0">
                <a:solidFill>
                  <a:srgbClr val="FF0000"/>
                </a:solidFill>
              </a:rPr>
              <a:t>label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as pictured: </a:t>
            </a:r>
          </a:p>
          <a:p>
            <a:r>
              <a:rPr lang="en-US" dirty="0" smtClean="0"/>
              <a:t>We will show that, in any extension to 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dirty="0"/>
              <a:t>, points b, c, d and e </a:t>
            </a:r>
            <a:r>
              <a:rPr lang="en-US" dirty="0" smtClean="0"/>
              <a:t>must have additional </a:t>
            </a:r>
            <a:r>
              <a:rPr lang="en-US" dirty="0" err="1" smtClean="0"/>
              <a:t>preimages</a:t>
            </a:r>
            <a:r>
              <a:rPr lang="en-US" dirty="0" smtClean="0"/>
              <a:t> in the interior of </a:t>
            </a:r>
            <a:r>
              <a:rPr lang="en-US" dirty="0" smtClean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dirty="0" smtClean="0">
                <a:latin typeface="Apple Chancery"/>
                <a:cs typeface="Apple Chancery"/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" y="2952007"/>
            <a:ext cx="7916177" cy="346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0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068"/>
            <a:ext cx="8229600" cy="5698095"/>
          </a:xfrm>
        </p:spPr>
        <p:txBody>
          <a:bodyPr/>
          <a:lstStyle/>
          <a:p>
            <a:r>
              <a:rPr lang="en-US" dirty="0" smtClean="0"/>
              <a:t>By properly counting the number of times we cross the curve as we move inward, we can deduce the number of </a:t>
            </a:r>
            <a:r>
              <a:rPr lang="en-US" dirty="0" err="1" smtClean="0"/>
              <a:t>preimages</a:t>
            </a:r>
            <a:r>
              <a:rPr lang="en-US" dirty="0" smtClean="0"/>
              <a:t> of each face, (edge and vertex) in any extension: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21" y="2512056"/>
            <a:ext cx="5651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7691413" cy="5444286"/>
          </a:xfrm>
        </p:spPr>
        <p:txBody>
          <a:bodyPr/>
          <a:lstStyle/>
          <a:p>
            <a:r>
              <a:rPr lang="en-US" dirty="0" smtClean="0"/>
              <a:t>If an extension exists the </a:t>
            </a:r>
            <a:r>
              <a:rPr lang="en-US" dirty="0" err="1" smtClean="0"/>
              <a:t>preimages</a:t>
            </a:r>
            <a:r>
              <a:rPr lang="en-US" dirty="0" smtClean="0"/>
              <a:t> of these vertices, edges and faces form a </a:t>
            </a:r>
            <a:r>
              <a:rPr lang="en-US" b="1" i="1" dirty="0" smtClean="0">
                <a:solidFill>
                  <a:srgbClr val="FF0000"/>
                </a:solidFill>
              </a:rPr>
              <a:t>covering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patch: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59" y="1960534"/>
            <a:ext cx="7963241" cy="34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Assume </a:t>
            </a:r>
            <a:r>
              <a:rPr lang="en-US" b="1" dirty="0" smtClean="0">
                <a:solidFill>
                  <a:srgbClr val="0000FF"/>
                </a:solidFill>
              </a:rPr>
              <a:t>P=(V,E,F) </a:t>
            </a:r>
            <a:r>
              <a:rPr lang="en-US" dirty="0" smtClean="0">
                <a:solidFill>
                  <a:srgbClr val="000000"/>
                </a:solidFill>
              </a:rPr>
              <a:t>is the patch of an immersed curve. For each face 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,  let </a:t>
            </a:r>
            <a:r>
              <a:rPr lang="en-US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d(f)</a:t>
            </a:r>
            <a:r>
              <a:rPr lang="en-US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denote the degree  of  that  face and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let </a:t>
            </a:r>
            <a:r>
              <a:rPr lang="en-US" b="1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m(</a:t>
            </a:r>
            <a:r>
              <a:rPr lang="en-US" b="1" i="1" dirty="0">
                <a:solidFill>
                  <a:srgbClr val="FF0000"/>
                </a:solidFill>
                <a:latin typeface="Symbol" charset="2"/>
                <a:cs typeface="Symbol" charset="2"/>
              </a:rPr>
              <a:t>f)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denote the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multiplicity  </a:t>
            </a:r>
            <a:r>
              <a:rPr lang="en-US" dirty="0">
                <a:solidFill>
                  <a:srgbClr val="000000"/>
                </a:solidFill>
                <a:cs typeface="Symbol" charset="2"/>
              </a:rPr>
              <a:t>of  that 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face</a:t>
            </a:r>
            <a:r>
              <a:rPr lang="en-US" dirty="0" smtClean="0">
                <a:solidFill>
                  <a:srgbClr val="000000"/>
                </a:solidFill>
              </a:rPr>
              <a:t>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Suppose that 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admits a covering patch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    </a:t>
            </a:r>
            <a:r>
              <a:rPr lang="en-US" b="1" dirty="0">
                <a:solidFill>
                  <a:srgbClr val="FF6600"/>
                </a:solidFill>
              </a:rPr>
              <a:t>P=(V,E,F)</a:t>
            </a:r>
            <a:r>
              <a:rPr lang="en-US" b="1" dirty="0"/>
              <a:t>.   </a:t>
            </a:r>
            <a:r>
              <a:rPr lang="en-US" dirty="0">
                <a:solidFill>
                  <a:srgbClr val="000000"/>
                </a:solidFill>
              </a:rPr>
              <a:t> We can check to be sure that </a:t>
            </a:r>
            <a:r>
              <a:rPr lang="en-US" b="1" dirty="0">
                <a:solidFill>
                  <a:srgbClr val="FF66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satisfies Euler’s formula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have:   |</a:t>
            </a:r>
            <a:r>
              <a:rPr lang="en-US" b="1" dirty="0">
                <a:solidFill>
                  <a:srgbClr val="FF66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|= 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In our example: </a:t>
            </a:r>
            <a:r>
              <a:rPr lang="en-US" b="1" dirty="0" smtClean="0">
                <a:solidFill>
                  <a:srgbClr val="FF0000"/>
                </a:solidFill>
              </a:rPr>
              <a:t>1+1+1+1+2+2+3=11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2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286" y="320357"/>
            <a:ext cx="708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	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33626"/>
            <a:ext cx="8229600" cy="56925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m(f)d(f)</a:t>
            </a:r>
            <a:r>
              <a:rPr lang="en-US" dirty="0" smtClean="0">
                <a:solidFill>
                  <a:srgbClr val="000000"/>
                </a:solidFill>
              </a:rPr>
              <a:t>+(2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|) </a:t>
            </a:r>
            <a:r>
              <a:rPr lang="en-US" dirty="0">
                <a:solidFill>
                  <a:srgbClr val="000000"/>
                </a:solidFill>
              </a:rPr>
              <a:t>= 2|</a:t>
            </a:r>
            <a:r>
              <a:rPr lang="en-US" b="1" dirty="0">
                <a:solidFill>
                  <a:srgbClr val="FF66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|;    </a:t>
            </a:r>
          </a:p>
          <a:p>
            <a:r>
              <a:rPr lang="en-US" dirty="0">
                <a:solidFill>
                  <a:srgbClr val="000000"/>
                </a:solidFill>
              </a:rPr>
              <a:t>    		</a:t>
            </a:r>
            <a:r>
              <a:rPr lang="en-US" dirty="0" smtClean="0">
                <a:solidFill>
                  <a:srgbClr val="000000"/>
                </a:solidFill>
              </a:rPr>
              <a:t>    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m(f)d(f)</a:t>
            </a:r>
            <a:r>
              <a:rPr lang="en-US" dirty="0" smtClean="0">
                <a:solidFill>
                  <a:srgbClr val="000000"/>
                </a:solidFill>
              </a:rPr>
              <a:t>+2(2|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|) </a:t>
            </a:r>
            <a:r>
              <a:rPr lang="en-US" dirty="0">
                <a:solidFill>
                  <a:srgbClr val="000000"/>
                </a:solidFill>
              </a:rPr>
              <a:t>= 4|</a:t>
            </a:r>
            <a:r>
              <a:rPr lang="en-US" b="1" dirty="0">
                <a:solidFill>
                  <a:srgbClr val="FF6600"/>
                </a:solidFill>
              </a:rPr>
              <a:t>V</a:t>
            </a:r>
            <a:r>
              <a:rPr lang="en-US" dirty="0">
                <a:solidFill>
                  <a:srgbClr val="000000"/>
                </a:solidFill>
              </a:rPr>
              <a:t>|.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127799"/>
              </p:ext>
            </p:extLst>
          </p:nvPr>
        </p:nvGraphicFramePr>
        <p:xfrm>
          <a:off x="1168004" y="1876675"/>
          <a:ext cx="6665241" cy="487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5486400" imgH="4013200" progId="Word.Document.12">
                  <p:embed/>
                </p:oleObj>
              </mc:Choice>
              <mc:Fallback>
                <p:oleObj name="Document" r:id="rId3" imgW="5486400" imgH="401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004" y="1876675"/>
                        <a:ext cx="6665241" cy="487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388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9" y="618328"/>
            <a:ext cx="8229600" cy="5507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Substituting 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dirty="0" smtClean="0">
                <a:solidFill>
                  <a:srgbClr val="000000"/>
                </a:solidFill>
              </a:rPr>
              <a:t>4|</a:t>
            </a:r>
            <a:r>
              <a:rPr lang="en-US" b="1" dirty="0">
                <a:solidFill>
                  <a:srgbClr val="FF66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=4(Sum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</a:t>
            </a:r>
            <a:r>
              <a:rPr lang="en-US" dirty="0" smtClean="0">
                <a:solidFill>
                  <a:srgbClr val="000000"/>
                </a:solidFill>
              </a:rPr>
              <a:t>)),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dirty="0" smtClean="0">
                <a:solidFill>
                  <a:srgbClr val="000000"/>
                </a:solidFill>
              </a:rPr>
              <a:t>4|</a:t>
            </a:r>
            <a:r>
              <a:rPr lang="en-US" b="1" dirty="0">
                <a:solidFill>
                  <a:srgbClr val="FF6600"/>
                </a:solidFill>
              </a:rPr>
              <a:t>E</a:t>
            </a:r>
            <a:r>
              <a:rPr lang="en-US" dirty="0">
                <a:solidFill>
                  <a:srgbClr val="000000"/>
                </a:solidFill>
              </a:rPr>
              <a:t>| </a:t>
            </a:r>
            <a:r>
              <a:rPr lang="en-US" dirty="0" smtClean="0">
                <a:solidFill>
                  <a:srgbClr val="000000"/>
                </a:solidFill>
              </a:rPr>
              <a:t>= 2(Sum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m(f)d(f</a:t>
            </a:r>
            <a:r>
              <a:rPr lang="en-US" dirty="0" smtClean="0">
                <a:solidFill>
                  <a:srgbClr val="000000"/>
                </a:solidFill>
              </a:rPr>
              <a:t>))+4|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 and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			4|</a:t>
            </a:r>
            <a:r>
              <a:rPr lang="en-US" b="1" dirty="0">
                <a:solidFill>
                  <a:srgbClr val="FF66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 = Sum</a:t>
            </a:r>
            <a:r>
              <a:rPr lang="en-US" baseline="-25000" dirty="0">
                <a:solidFill>
                  <a:srgbClr val="000000"/>
                </a:solidFill>
              </a:rPr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m(f)d(f)+4|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nto  4 x Euler’s formula 4</a:t>
            </a:r>
            <a:r>
              <a:rPr lang="en-US" dirty="0">
                <a:solidFill>
                  <a:srgbClr val="000000"/>
                </a:solidFill>
              </a:rPr>
              <a:t>|</a:t>
            </a:r>
            <a:r>
              <a:rPr lang="en-US" b="1" dirty="0">
                <a:solidFill>
                  <a:srgbClr val="FF66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|- </a:t>
            </a:r>
            <a:r>
              <a:rPr lang="en-US" dirty="0">
                <a:solidFill>
                  <a:srgbClr val="000000"/>
                </a:solidFill>
              </a:rPr>
              <a:t>4|</a:t>
            </a:r>
            <a:r>
              <a:rPr lang="en-US" b="1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|+ </a:t>
            </a:r>
            <a:r>
              <a:rPr lang="en-US" dirty="0">
                <a:solidFill>
                  <a:srgbClr val="000000"/>
                </a:solidFill>
              </a:rPr>
              <a:t>4|</a:t>
            </a:r>
            <a:r>
              <a:rPr lang="en-US" b="1" dirty="0">
                <a:solidFill>
                  <a:srgbClr val="FF66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|= 4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yields the necessary “</a:t>
            </a:r>
            <a:r>
              <a:rPr lang="en-US" b="1" i="1" dirty="0" smtClean="0">
                <a:solidFill>
                  <a:srgbClr val="FF0000"/>
                </a:solidFill>
              </a:rPr>
              <a:t>Euler Constraint</a:t>
            </a:r>
            <a:r>
              <a:rPr lang="en-US" dirty="0" smtClean="0">
                <a:solidFill>
                  <a:srgbClr val="000000"/>
                </a:solidFill>
              </a:rPr>
              <a:t>” for an</a:t>
            </a:r>
            <a:r>
              <a:rPr lang="en-US" dirty="0" smtClean="0"/>
              <a:t> </a:t>
            </a:r>
            <a:r>
              <a:rPr lang="en-US" dirty="0"/>
              <a:t>immersion of </a:t>
            </a:r>
            <a:r>
              <a:rPr lang="en-US" dirty="0">
                <a:latin typeface="Apple Chancery"/>
                <a:cs typeface="Apple Chancery"/>
              </a:rPr>
              <a:t>C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 smtClean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 to have an extension </a:t>
            </a:r>
            <a:r>
              <a:rPr lang="en-US" dirty="0"/>
              <a:t>to an immersion of </a:t>
            </a:r>
            <a:r>
              <a:rPr lang="en-US" dirty="0" smtClean="0">
                <a:latin typeface="Apple Chancery"/>
                <a:cs typeface="Apple Chancery"/>
              </a:rPr>
              <a:t>D </a:t>
            </a:r>
            <a:r>
              <a:rPr lang="en-US" dirty="0"/>
              <a:t>into </a:t>
            </a:r>
            <a:r>
              <a:rPr lang="en-US" dirty="0" smtClean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i="1" dirty="0" smtClean="0"/>
              <a:t>      The </a:t>
            </a:r>
            <a:r>
              <a:rPr lang="en-US" b="1" i="1" dirty="0" smtClean="0">
                <a:solidFill>
                  <a:srgbClr val="FF0000"/>
                </a:solidFill>
              </a:rPr>
              <a:t>Euler Sum</a:t>
            </a:r>
            <a:endParaRPr lang="en-US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P</a:t>
            </a:r>
            <a:r>
              <a:rPr lang="en-US" dirty="0" err="1" smtClean="0">
                <a:solidFill>
                  <a:srgbClr val="000000"/>
                </a:solidFill>
              </a:rPr>
              <a:t>,m</a:t>
            </a:r>
            <a:r>
              <a:rPr lang="en-US" dirty="0" smtClean="0">
                <a:solidFill>
                  <a:srgbClr val="000000"/>
                </a:solidFill>
              </a:rPr>
              <a:t>)=</a:t>
            </a:r>
            <a:r>
              <a:rPr lang="en-US" dirty="0" smtClean="0"/>
              <a:t>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/>
              <a:t>m(f</a:t>
            </a:r>
            <a:r>
              <a:rPr lang="en-US" dirty="0" smtClean="0"/>
              <a:t>)[4-d</a:t>
            </a:r>
            <a:r>
              <a:rPr lang="en-US" dirty="0"/>
              <a:t>(f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i="1" dirty="0" smtClean="0"/>
              <a:t>      must equal 4.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054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4442455"/>
            <a:ext cx="8402747" cy="16837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1(4-3)+1(4-3)+1(4-1)+1(4-1)+2(4-5)+2(4-5)+3(4-4)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= 1 + 1 + 3 + 3 + (-2) + (-2) + 0 =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21" y="581656"/>
            <a:ext cx="5651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74" y="320357"/>
            <a:ext cx="8229600" cy="5805806"/>
          </a:xfrm>
        </p:spPr>
        <p:txBody>
          <a:bodyPr/>
          <a:lstStyle/>
          <a:p>
            <a:r>
              <a:rPr lang="en-US" dirty="0" smtClean="0"/>
              <a:t>The Euler Constraint and the condition that the multiplicities are all non negative are </a:t>
            </a:r>
            <a:r>
              <a:rPr lang="en-US" b="1" dirty="0" smtClean="0">
                <a:solidFill>
                  <a:srgbClr val="FF0000"/>
                </a:solidFill>
              </a:rPr>
              <a:t>necessary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Unfortunately, they are </a:t>
            </a:r>
            <a:r>
              <a:rPr lang="en-US" b="1" dirty="0" smtClean="0">
                <a:solidFill>
                  <a:srgbClr val="FF0000"/>
                </a:solidFill>
              </a:rPr>
              <a:t>not sufficient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Research problem: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b="1" dirty="0" smtClean="0">
                <a:solidFill>
                  <a:srgbClr val="3366FF"/>
                </a:solidFill>
              </a:rPr>
              <a:t> Find additional condition(s) for a set of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      conditions that are both </a:t>
            </a:r>
            <a:r>
              <a:rPr lang="en-US" b="1" dirty="0" smtClean="0">
                <a:solidFill>
                  <a:srgbClr val="FF0000"/>
                </a:solidFill>
              </a:rPr>
              <a:t>necessary and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sufficient</a:t>
            </a:r>
            <a:r>
              <a:rPr lang="en-US" b="1" dirty="0" smtClean="0">
                <a:solidFill>
                  <a:srgbClr val="3366FF"/>
                </a:solidFill>
              </a:rPr>
              <a:t> for the existence of an extension.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DOES A CURVE BOUND A DISTORTED DISK?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of these curves bounds a distorted disk, one bounds two distinct distorted disk and one bounds no disk at all.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85" y="1636095"/>
            <a:ext cx="1840230" cy="288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1" y="1510365"/>
            <a:ext cx="2171700" cy="300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64" y="1600200"/>
            <a:ext cx="2137410" cy="296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1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0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5898"/>
            <a:ext cx="8229600" cy="6352102"/>
          </a:xfrm>
        </p:spPr>
        <p:txBody>
          <a:bodyPr/>
          <a:lstStyle/>
          <a:p>
            <a:r>
              <a:rPr lang="en-US" dirty="0"/>
              <a:t>However, </a:t>
            </a:r>
            <a:r>
              <a:rPr lang="en-US" dirty="0" smtClean="0"/>
              <a:t>if all of the multiplicities are non-negative and the Euler constraint is satisfied,</a:t>
            </a:r>
            <a:r>
              <a:rPr lang="en-US" dirty="0"/>
              <a:t> one may attempt to construct an </a:t>
            </a:r>
            <a:r>
              <a:rPr lang="en-US" dirty="0" smtClean="0"/>
              <a:t>extension.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smtClean="0"/>
              <a:t>construction proceeds </a:t>
            </a:r>
            <a:r>
              <a:rPr lang="en-US" dirty="0" smtClean="0"/>
              <a:t>in stages:</a:t>
            </a:r>
          </a:p>
          <a:p>
            <a:endParaRPr lang="en-US" dirty="0"/>
          </a:p>
          <a:p>
            <a:r>
              <a:rPr lang="en-US" dirty="0" smtClean="0"/>
              <a:t> First</a:t>
            </a:r>
            <a:r>
              <a:rPr lang="en-US" dirty="0"/>
              <a:t>, compute the multiplicities of the        </a:t>
            </a:r>
          </a:p>
          <a:p>
            <a:pPr marL="0" indent="0">
              <a:buNone/>
            </a:pPr>
            <a:r>
              <a:rPr lang="en-US" dirty="0"/>
              <a:t>     vertices and construct their </a:t>
            </a:r>
            <a:r>
              <a:rPr lang="en-US" dirty="0" err="1" smtClean="0"/>
              <a:t>preimages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7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multiplicity of a vertex or edge will be the multiplicity of the incident face of largest multiplicity.  Here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is red, </a:t>
            </a:r>
            <a:r>
              <a:rPr lang="en-US" b="1" dirty="0" smtClean="0">
                <a:solidFill>
                  <a:srgbClr val="3366FF"/>
                </a:solidFill>
              </a:rPr>
              <a:t>x</a:t>
            </a:r>
            <a:r>
              <a:rPr lang="en-US" b="1" baseline="-25000" dirty="0" smtClean="0">
                <a:solidFill>
                  <a:srgbClr val="3366FF"/>
                </a:solidFill>
              </a:rPr>
              <a:t>1</a:t>
            </a:r>
            <a:r>
              <a:rPr lang="en-US" dirty="0" smtClean="0"/>
              <a:t>, blue 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r>
              <a:rPr lang="en-US" b="1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/>
              <a:t>, green.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8" y="912392"/>
            <a:ext cx="8838124" cy="33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72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/>
          <a:lstStyle/>
          <a:p>
            <a:r>
              <a:rPr lang="en-US" dirty="0"/>
              <a:t>Second, starting with the outside faces, construct the </a:t>
            </a:r>
            <a:r>
              <a:rPr lang="en-US" dirty="0" err="1"/>
              <a:t>preimages</a:t>
            </a:r>
            <a:r>
              <a:rPr lang="en-US" dirty="0"/>
              <a:t> of the edges so that they bound the </a:t>
            </a:r>
            <a:r>
              <a:rPr lang="en-US" dirty="0" err="1"/>
              <a:t>preimages</a:t>
            </a:r>
            <a:r>
              <a:rPr lang="en-US" dirty="0"/>
              <a:t> </a:t>
            </a:r>
            <a:r>
              <a:rPr lang="en-US" dirty="0" smtClean="0"/>
              <a:t>of faces: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092"/>
            <a:ext cx="914400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/>
          </a:bodyPr>
          <a:lstStyle/>
          <a:p>
            <a:r>
              <a:rPr lang="en-US" sz="2800" dirty="0"/>
              <a:t>Lifting the right hand faces of multiplicities 1 &amp; 2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800" dirty="0" smtClean="0"/>
              <a:t>The two options here lead to the two different extensions of the circle immersion to the entire disk.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8" y="937975"/>
            <a:ext cx="8817475" cy="39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8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950"/>
            <a:ext cx="7938029" cy="5338057"/>
          </a:xfrm>
        </p:spPr>
        <p:txBody>
          <a:bodyPr/>
          <a:lstStyle/>
          <a:p>
            <a:r>
              <a:rPr lang="en-US" dirty="0" smtClean="0"/>
              <a:t>The two distinct extensions are: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4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4604"/>
            <a:ext cx="8229600" cy="5741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an immersion of the unit circle </a:t>
            </a:r>
            <a:r>
              <a:rPr lang="en-US" dirty="0">
                <a:latin typeface="Apple Chancery"/>
                <a:cs typeface="Apple Chancery"/>
              </a:rPr>
              <a:t>C</a:t>
            </a:r>
            <a:r>
              <a:rPr lang="en-US" dirty="0"/>
              <a:t> </a:t>
            </a:r>
            <a:r>
              <a:rPr lang="en-US" dirty="0" smtClean="0"/>
              <a:t>into the sphere </a:t>
            </a:r>
            <a:r>
              <a:rPr lang="en-US" dirty="0" smtClean="0">
                <a:latin typeface="Euclid Math Two" charset="2"/>
                <a:cs typeface="Euclid Math Two" charset="2"/>
              </a:rPr>
              <a:t>S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>
                <a:latin typeface="Euclid Math Two" charset="2"/>
                <a:cs typeface="Euclid Math Two" charset="2"/>
              </a:rPr>
              <a:t>.</a:t>
            </a:r>
            <a:r>
              <a:rPr lang="en-US" dirty="0" smtClean="0"/>
              <a:t>  Can it be extended to an immersion of </a:t>
            </a:r>
            <a:r>
              <a:rPr lang="en-US" dirty="0">
                <a:latin typeface="Apple Chancery"/>
                <a:cs typeface="Apple Chancery"/>
              </a:rPr>
              <a:t>D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 smtClean="0">
                <a:latin typeface="Euclid Math Two" charset="2"/>
                <a:cs typeface="Euclid Math Two" charset="2"/>
              </a:rPr>
              <a:t>S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>
                <a:latin typeface="Euclid Math Two" charset="2"/>
                <a:cs typeface="Euclid Math Two" charset="2"/>
              </a:rPr>
              <a:t>?  </a:t>
            </a:r>
            <a:r>
              <a:rPr lang="en-US" dirty="0" smtClean="0"/>
              <a:t>If </a:t>
            </a:r>
            <a:r>
              <a:rPr lang="en-US" dirty="0"/>
              <a:t>such an extension exists, is it unique up to </a:t>
            </a:r>
            <a:r>
              <a:rPr lang="en-US" dirty="0" err="1"/>
              <a:t>homotopy</a:t>
            </a:r>
            <a:r>
              <a:rPr lang="en-US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example, </a:t>
            </a:r>
            <a:r>
              <a:rPr lang="en-US" dirty="0" smtClean="0"/>
              <a:t>consider</a:t>
            </a:r>
            <a:r>
              <a:rPr lang="en-US" dirty="0"/>
              <a:t> </a:t>
            </a:r>
            <a:r>
              <a:rPr lang="en-US" dirty="0" smtClean="0"/>
              <a:t>the </a:t>
            </a:r>
          </a:p>
          <a:p>
            <a:pPr marL="0" indent="0">
              <a:buNone/>
            </a:pPr>
            <a:r>
              <a:rPr lang="en-US" dirty="0" smtClean="0"/>
              <a:t>    curve pictured here on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sphere. Since there is no </a:t>
            </a:r>
          </a:p>
          <a:p>
            <a:pPr marL="0" indent="0">
              <a:buNone/>
            </a:pPr>
            <a:r>
              <a:rPr lang="en-US" dirty="0" smtClean="0"/>
              <a:t>   “outside,” we consider </a:t>
            </a:r>
          </a:p>
          <a:p>
            <a:pPr marL="0" indent="0">
              <a:buNone/>
            </a:pPr>
            <a:r>
              <a:rPr lang="en-US" dirty="0" smtClean="0"/>
              <a:t>    the graph 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dirty="0" smtClean="0"/>
              <a:t>=(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determined by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curve. Of course, If an </a:t>
            </a:r>
          </a:p>
          <a:p>
            <a:pPr marL="0" indent="0">
              <a:buNone/>
            </a:pPr>
            <a:r>
              <a:rPr lang="en-US" dirty="0" smtClean="0"/>
              <a:t>    extension exists, it will still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be a patch.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561" y="1943427"/>
            <a:ext cx="3949401" cy="39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214"/>
            <a:ext cx="8229600" cy="571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There are two problems:</a:t>
            </a:r>
          </a:p>
          <a:p>
            <a:pPr marL="514350" indent="-514350">
              <a:buAutoNum type="arabicPeriod"/>
            </a:pPr>
            <a:r>
              <a:rPr lang="en-US" dirty="0" smtClean="0"/>
              <a:t>Since there is no “outside” for 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dirty="0" smtClean="0"/>
              <a:t>, there is no obvious way to direct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this curve.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Since the image of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disk can completely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cover the sphere any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number of times there is no obvious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way to assign multiplicities to the faces of 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56" y="1667327"/>
            <a:ext cx="2636157" cy="263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9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We can </a:t>
            </a:r>
            <a:r>
              <a:rPr lang="en-US" sz="2800" b="1" dirty="0" smtClean="0">
                <a:solidFill>
                  <a:srgbClr val="FF0000"/>
                </a:solidFill>
              </a:rPr>
              <a:t>arbitrarily</a:t>
            </a:r>
            <a:r>
              <a:rPr lang="en-US" sz="2800" dirty="0" smtClean="0"/>
              <a:t> select a direction</a:t>
            </a:r>
          </a:p>
          <a:p>
            <a:pPr marL="0" indent="0">
              <a:buNone/>
            </a:pPr>
            <a:r>
              <a:rPr lang="en-US" sz="2800" dirty="0" smtClean="0"/>
              <a:t>     and </a:t>
            </a:r>
            <a:r>
              <a:rPr lang="en-US" sz="2800" dirty="0"/>
              <a:t>a face with multiplicity </a:t>
            </a:r>
            <a:r>
              <a:rPr lang="en-US" sz="2800" dirty="0" smtClean="0"/>
              <a:t>0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and then complete the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assignment of multiplicities: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Then, if there is a face with negative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multiplicity, we may add </a:t>
            </a:r>
            <a:r>
              <a:rPr lang="en-US" sz="2800" dirty="0"/>
              <a:t>a constant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to all of the multiplicities so that </a:t>
            </a:r>
            <a:r>
              <a:rPr lang="en-US" sz="2800" dirty="0"/>
              <a:t>all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multiplicities are non negative and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at least one is 0.  We call these</a:t>
            </a:r>
          </a:p>
          <a:p>
            <a:pPr marL="0" indent="0">
              <a:buNone/>
            </a:pPr>
            <a:r>
              <a:rPr lang="en-US" sz="2800" dirty="0" smtClean="0"/>
              <a:t>    multiplicities the </a:t>
            </a:r>
            <a:r>
              <a:rPr lang="en-US" sz="2800" b="1" i="1" dirty="0" smtClean="0">
                <a:solidFill>
                  <a:srgbClr val="FF0000"/>
                </a:solidFill>
              </a:rPr>
              <a:t>base multiplicities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that that direction:  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85" y="452133"/>
            <a:ext cx="2560615" cy="256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85" y="3381927"/>
            <a:ext cx="2560615" cy="25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316"/>
            <a:ext cx="8229600" cy="5702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Reversing direction, negating multiplicity </a:t>
            </a:r>
            <a:r>
              <a:rPr lang="en-US" sz="2800" dirty="0"/>
              <a:t>a</a:t>
            </a:r>
            <a:r>
              <a:rPr lang="en-US" sz="2800" dirty="0" smtClean="0"/>
              <a:t>nd adding the </a:t>
            </a:r>
            <a:r>
              <a:rPr lang="en-US" sz="2800" b="1" i="1" dirty="0" smtClean="0">
                <a:solidFill>
                  <a:srgbClr val="FF0000"/>
                </a:solidFill>
              </a:rPr>
              <a:t>gap</a:t>
            </a:r>
            <a:r>
              <a:rPr lang="en-US" sz="2800" dirty="0" smtClean="0"/>
              <a:t> (largest – smallest multiplicity) gives the base multiplicities for the reverse direction: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                         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gap =2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89" y="1944879"/>
            <a:ext cx="31115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888" y="1944879"/>
            <a:ext cx="3111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2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176"/>
            <a:ext cx="8229600" cy="57139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Starting with the  base multiplicities and repeatedly increasing all multiplicities by 1 results in all possible multiplicity assignments to for that direction: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0000"/>
                </a:solidFill>
              </a:rPr>
              <a:t>M(</a:t>
            </a:r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,m</a:t>
            </a:r>
            <a:r>
              <a:rPr lang="en-US" sz="2800" baseline="-25000" dirty="0" smtClean="0">
                <a:solidFill>
                  <a:srgbClr val="000000"/>
                </a:solidFill>
              </a:rPr>
              <a:t>0</a:t>
            </a:r>
            <a:r>
              <a:rPr lang="en-US" sz="2800" dirty="0" smtClean="0">
                <a:solidFill>
                  <a:srgbClr val="000000"/>
                </a:solidFill>
              </a:rPr>
              <a:t>)= </a:t>
            </a:r>
            <a:r>
              <a:rPr lang="en-US" sz="2800" dirty="0" smtClean="0">
                <a:solidFill>
                  <a:srgbClr val="FF0000"/>
                </a:solidFill>
              </a:rPr>
              <a:t>-4</a:t>
            </a:r>
            <a:r>
              <a:rPr lang="en-US" sz="2800" dirty="0" smtClean="0">
                <a:solidFill>
                  <a:srgbClr val="000000"/>
                </a:solidFill>
              </a:rPr>
              <a:t>             M(</a:t>
            </a:r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,m</a:t>
            </a:r>
            <a:r>
              <a:rPr lang="en-US" sz="2800" baseline="-250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000000"/>
                </a:solidFill>
              </a:rPr>
              <a:t>             M(</a:t>
            </a:r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>
                <a:solidFill>
                  <a:srgbClr val="000000"/>
                </a:solidFill>
              </a:rPr>
              <a:t>,m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12</a:t>
            </a:r>
          </a:p>
          <a:p>
            <a:r>
              <a:rPr lang="en-US" sz="2800" dirty="0" smtClean="0"/>
              <a:t>We can then compute the Euler Sum for each assignment of multiplicities and conclude that only </a:t>
            </a:r>
            <a:r>
              <a:rPr lang="en-US" sz="2800" dirty="0"/>
              <a:t>with </a:t>
            </a:r>
            <a:r>
              <a:rPr lang="en-US" sz="2800" dirty="0" smtClean="0"/>
              <a:t>multiplicities m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(among these) could </a:t>
            </a:r>
            <a:r>
              <a:rPr lang="en-US" sz="2800" b="1" dirty="0" smtClean="0">
                <a:solidFill>
                  <a:srgbClr val="0000FF"/>
                </a:solidFill>
              </a:rPr>
              <a:t>G</a:t>
            </a:r>
            <a:r>
              <a:rPr lang="en-US" sz="2800" dirty="0" smtClean="0"/>
              <a:t> be extended.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96" y="1734824"/>
            <a:ext cx="2074322" cy="2074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105" y="1705313"/>
            <a:ext cx="2103833" cy="210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736" y="1646405"/>
            <a:ext cx="2162741" cy="2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7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25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416"/>
            <a:ext cx="8229600" cy="553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By an </a:t>
            </a:r>
            <a:r>
              <a:rPr lang="en-US" b="1" dirty="0">
                <a:solidFill>
                  <a:srgbClr val="FF0000"/>
                </a:solidFill>
              </a:rPr>
              <a:t>immersion</a:t>
            </a:r>
            <a:r>
              <a:rPr lang="en-US" dirty="0"/>
              <a:t> we mean a local </a:t>
            </a:r>
            <a:r>
              <a:rPr lang="en-US" dirty="0" smtClean="0"/>
              <a:t>homeomorphism </a:t>
            </a:r>
            <a:r>
              <a:rPr lang="en-US" b="1" i="1" dirty="0" smtClean="0"/>
              <a:t>f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Each point </a:t>
            </a:r>
            <a:r>
              <a:rPr lang="en-US" b="1" i="1" dirty="0" smtClean="0">
                <a:solidFill>
                  <a:srgbClr val="3366FF"/>
                </a:solidFill>
              </a:rPr>
              <a:t>p</a:t>
            </a:r>
            <a:r>
              <a:rPr lang="en-US" dirty="0" smtClean="0"/>
              <a:t> in the image has </a:t>
            </a:r>
          </a:p>
          <a:p>
            <a:pPr marL="0" indent="0">
              <a:buNone/>
            </a:pPr>
            <a:r>
              <a:rPr lang="en-US" dirty="0" smtClean="0"/>
              <a:t>a finite number of </a:t>
            </a:r>
            <a:r>
              <a:rPr lang="en-US" dirty="0" err="1" smtClean="0"/>
              <a:t>preimages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6600"/>
                </a:solidFill>
              </a:rPr>
              <a:t>p</a:t>
            </a:r>
            <a:r>
              <a:rPr lang="en-US" b="1" i="1" baseline="-25000" dirty="0" smtClean="0">
                <a:solidFill>
                  <a:srgbClr val="FF660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b="1" i="1" dirty="0">
                <a:solidFill>
                  <a:srgbClr val="3366FF"/>
                </a:solidFill>
              </a:rPr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p</a:t>
            </a:r>
            <a:r>
              <a:rPr lang="en-US" b="1" i="1" baseline="-25000" dirty="0" smtClean="0">
                <a:solidFill>
                  <a:srgbClr val="FF6600"/>
                </a:solidFill>
              </a:rPr>
              <a:t>2</a:t>
            </a:r>
            <a:r>
              <a:rPr lang="en-US" dirty="0" smtClean="0"/>
              <a:t>,…,</a:t>
            </a:r>
            <a:r>
              <a:rPr lang="en-US" b="1" i="1" dirty="0">
                <a:solidFill>
                  <a:srgbClr val="3366FF"/>
                </a:solidFill>
              </a:rPr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p</a:t>
            </a:r>
            <a:r>
              <a:rPr lang="en-US" b="1" i="1" baseline="-25000" dirty="0" smtClean="0">
                <a:solidFill>
                  <a:srgbClr val="FF6600"/>
                </a:solidFill>
              </a:rPr>
              <a:t>k</a:t>
            </a:r>
            <a:r>
              <a:rPr lang="en-US" dirty="0"/>
              <a:t>.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point </a:t>
            </a:r>
            <a:r>
              <a:rPr lang="en-US" b="1" i="1" dirty="0">
                <a:solidFill>
                  <a:srgbClr val="3366FF"/>
                </a:solidFill>
              </a:rPr>
              <a:t>p</a:t>
            </a:r>
            <a:r>
              <a:rPr lang="en-US" dirty="0"/>
              <a:t> in the image has a </a:t>
            </a:r>
            <a:r>
              <a:rPr lang="en-US" dirty="0" smtClean="0"/>
              <a:t>neighborhood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 and the </a:t>
            </a:r>
            <a:r>
              <a:rPr lang="en-US" dirty="0" err="1" smtClean="0"/>
              <a:t>preimages</a:t>
            </a:r>
            <a:r>
              <a:rPr lang="en-US" dirty="0" smtClean="0"/>
              <a:t> have disjoint neighborhoods </a:t>
            </a:r>
            <a:r>
              <a:rPr lang="en-US" b="1" i="1" dirty="0" smtClean="0">
                <a:solidFill>
                  <a:srgbClr val="FF6600"/>
                </a:solidFill>
              </a:rPr>
              <a:t>N</a:t>
            </a:r>
            <a:r>
              <a:rPr lang="en-US" b="1" i="1" baseline="-25000" dirty="0" smtClean="0">
                <a:solidFill>
                  <a:srgbClr val="FF6600"/>
                </a:solidFill>
              </a:rPr>
              <a:t>1</a:t>
            </a:r>
            <a:r>
              <a:rPr lang="en-US" dirty="0"/>
              <a:t>,</a:t>
            </a:r>
            <a:r>
              <a:rPr lang="en-US" b="1" i="1" dirty="0">
                <a:solidFill>
                  <a:srgbClr val="3366FF"/>
                </a:solidFill>
              </a:rPr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N</a:t>
            </a:r>
            <a:r>
              <a:rPr lang="en-US" b="1" i="1" baseline="-25000" dirty="0" smtClean="0">
                <a:solidFill>
                  <a:srgbClr val="FF6600"/>
                </a:solidFill>
              </a:rPr>
              <a:t>2</a:t>
            </a:r>
            <a:r>
              <a:rPr lang="en-US" dirty="0"/>
              <a:t>,…,</a:t>
            </a:r>
            <a:r>
              <a:rPr lang="en-US" b="1" i="1" dirty="0">
                <a:solidFill>
                  <a:srgbClr val="3366FF"/>
                </a:solidFill>
              </a:rPr>
              <a:t> </a:t>
            </a:r>
            <a:r>
              <a:rPr lang="en-US" b="1" i="1" dirty="0" err="1" smtClean="0">
                <a:solidFill>
                  <a:srgbClr val="FF6600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FF6600"/>
                </a:solidFill>
              </a:rPr>
              <a:t>k</a:t>
            </a:r>
            <a:r>
              <a:rPr lang="en-US" dirty="0" smtClean="0"/>
              <a:t> so that </a:t>
            </a:r>
            <a:r>
              <a:rPr lang="en-US" b="1" i="1" dirty="0" smtClean="0"/>
              <a:t>f </a:t>
            </a:r>
            <a:r>
              <a:rPr lang="en-US" dirty="0" smtClean="0"/>
              <a:t>maps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N</a:t>
            </a:r>
            <a:r>
              <a:rPr lang="en-US" b="1" i="1" baseline="-25000" dirty="0" smtClean="0">
                <a:solidFill>
                  <a:srgbClr val="FF6600"/>
                </a:solidFill>
              </a:rPr>
              <a:t>i</a:t>
            </a:r>
            <a:r>
              <a:rPr lang="en-US" dirty="0" smtClean="0"/>
              <a:t> into </a:t>
            </a:r>
            <a:r>
              <a:rPr lang="en-US" b="1" i="1" dirty="0" smtClean="0">
                <a:solidFill>
                  <a:srgbClr val="3366FF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f</a:t>
            </a:r>
            <a:r>
              <a:rPr lang="en-US" dirty="0"/>
              <a:t> </a:t>
            </a:r>
            <a:r>
              <a:rPr lang="en-US" dirty="0" smtClean="0"/>
              <a:t>restricted to </a:t>
            </a:r>
            <a:r>
              <a:rPr lang="en-US" b="1" i="1" dirty="0" smtClean="0">
                <a:solidFill>
                  <a:srgbClr val="FF6600"/>
                </a:solidFill>
              </a:rPr>
              <a:t>N</a:t>
            </a:r>
            <a:r>
              <a:rPr lang="en-US" b="1" i="1" baseline="-25000" dirty="0" smtClean="0">
                <a:solidFill>
                  <a:srgbClr val="FF6600"/>
                </a:solidFill>
              </a:rPr>
              <a:t>i</a:t>
            </a:r>
            <a:r>
              <a:rPr lang="en-US" dirty="0" smtClean="0"/>
              <a:t> is a homeomorphism.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321" y="755606"/>
            <a:ext cx="1706308" cy="31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176"/>
            <a:ext cx="8229600" cy="57139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b="1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=(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/>
              <a:t> be the graph of a curve on the sphere; Let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denote the base multiplicities for one direction and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the base multiplicities for the other direction. We will compute a simple formula for the </a:t>
            </a:r>
            <a:r>
              <a:rPr lang="en-US" b="1" dirty="0" smtClean="0">
                <a:solidFill>
                  <a:srgbClr val="FF0000"/>
                </a:solidFill>
              </a:rPr>
              <a:t>Euler Sum </a:t>
            </a:r>
            <a:r>
              <a:rPr lang="en-US" dirty="0" smtClean="0"/>
              <a:t>for an arbitrary set of multiplicities. But first, we need to </a:t>
            </a:r>
            <a:r>
              <a:rPr lang="en-US" dirty="0"/>
              <a:t>compute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 smtClean="0"/>
              <a:t>[</a:t>
            </a:r>
            <a:r>
              <a:rPr lang="en-US" dirty="0"/>
              <a:t>4-d(f)</a:t>
            </a:r>
            <a:r>
              <a:rPr lang="en-US" dirty="0" smtClean="0"/>
              <a:t>] = 4|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/>
              <a:t>|-</a:t>
            </a:r>
            <a:r>
              <a:rPr lang="en-US" dirty="0"/>
              <a:t>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 smtClean="0">
                <a:cs typeface="Symbol" charset="2"/>
              </a:rPr>
              <a:t>)</a:t>
            </a:r>
            <a:r>
              <a:rPr lang="en-US" dirty="0"/>
              <a:t> d(f)</a:t>
            </a:r>
            <a:r>
              <a:rPr lang="en-US" b="1" baseline="-25000" dirty="0" smtClean="0">
                <a:cs typeface="Symbol" charset="2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= </a:t>
            </a:r>
            <a:r>
              <a:rPr lang="en-US" dirty="0"/>
              <a:t>4|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dirty="0"/>
              <a:t>|</a:t>
            </a:r>
            <a:r>
              <a:rPr lang="en-US" dirty="0" smtClean="0"/>
              <a:t>- 2|</a:t>
            </a: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dirty="0" smtClean="0"/>
              <a:t>|</a:t>
            </a:r>
          </a:p>
          <a:p>
            <a:pPr marL="0" indent="0">
              <a:buNone/>
            </a:pPr>
            <a:r>
              <a:rPr lang="en-US" dirty="0" smtClean="0"/>
              <a:t>Since every vertex has degree 4, </a:t>
            </a:r>
            <a:r>
              <a:rPr lang="en-US" dirty="0"/>
              <a:t>4</a:t>
            </a:r>
            <a:r>
              <a:rPr lang="en-US" dirty="0" smtClean="0"/>
              <a:t>|</a:t>
            </a:r>
            <a:r>
              <a:rPr lang="en-US" b="1" dirty="0" smtClean="0">
                <a:solidFill>
                  <a:srgbClr val="0000FF"/>
                </a:solidFill>
              </a:rPr>
              <a:t>V</a:t>
            </a:r>
            <a:r>
              <a:rPr lang="en-US" dirty="0" smtClean="0"/>
              <a:t>|= </a:t>
            </a:r>
            <a:r>
              <a:rPr lang="en-US" dirty="0"/>
              <a:t>2|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dirty="0" smtClean="0"/>
              <a:t>|.</a:t>
            </a:r>
          </a:p>
          <a:p>
            <a:pPr marL="0" indent="0">
              <a:buNone/>
            </a:pPr>
            <a:r>
              <a:rPr lang="en-US" dirty="0" smtClean="0"/>
              <a:t>Therefore, -2</a:t>
            </a:r>
            <a:r>
              <a:rPr lang="en-US" dirty="0"/>
              <a:t>|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dirty="0" smtClean="0"/>
              <a:t>|+ </a:t>
            </a:r>
            <a:r>
              <a:rPr lang="en-US" dirty="0"/>
              <a:t>4|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|</a:t>
            </a:r>
            <a:r>
              <a:rPr lang="en-US" dirty="0" smtClean="0"/>
              <a:t>= 0. Adding this to the right side above and invoking Euler’s Formula gives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/>
              <a:t>[4-d(f)] </a:t>
            </a:r>
            <a:r>
              <a:rPr lang="en-US" dirty="0" smtClean="0"/>
              <a:t>= </a:t>
            </a:r>
            <a:r>
              <a:rPr lang="en-US" dirty="0"/>
              <a:t>4|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dirty="0"/>
              <a:t>|- </a:t>
            </a:r>
            <a:r>
              <a:rPr lang="en-US" dirty="0" smtClean="0"/>
              <a:t>4|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dirty="0" smtClean="0"/>
              <a:t>|</a:t>
            </a:r>
            <a:r>
              <a:rPr lang="en-US" dirty="0"/>
              <a:t>+ 4|</a:t>
            </a:r>
            <a:r>
              <a:rPr lang="en-US" b="1" dirty="0">
                <a:solidFill>
                  <a:srgbClr val="0000FF"/>
                </a:solidFill>
              </a:rPr>
              <a:t>V</a:t>
            </a:r>
            <a:r>
              <a:rPr lang="en-US" dirty="0"/>
              <a:t>|= </a:t>
            </a:r>
            <a:r>
              <a:rPr lang="en-US" dirty="0" smtClean="0"/>
              <a:t>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69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036"/>
            <a:ext cx="8229600" cy="5725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Now consider multiplicities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obtained by adding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to all of the multiplicities in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FF"/>
                </a:solidFill>
              </a:rPr>
              <a:t>G</a:t>
            </a:r>
            <a:r>
              <a:rPr lang="en-US" dirty="0" err="1" smtClean="0">
                <a:solidFill>
                  <a:srgbClr val="000000"/>
                </a:solidFill>
              </a:rPr>
              <a:t>,</a:t>
            </a:r>
            <a:r>
              <a:rPr lang="en-US" b="1" i="1" dirty="0" err="1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) = </a:t>
            </a:r>
            <a:r>
              <a:rPr lang="en-US" dirty="0" smtClean="0"/>
              <a:t>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(</a:t>
            </a:r>
            <a:r>
              <a:rPr lang="en-US" dirty="0"/>
              <a:t>f</a:t>
            </a:r>
            <a:r>
              <a:rPr lang="en-US" dirty="0" smtClean="0"/>
              <a:t>)+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)[</a:t>
            </a:r>
            <a:r>
              <a:rPr lang="en-US" dirty="0"/>
              <a:t>4-d(f)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=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+ 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/>
              <a:t>xSum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 smtClean="0"/>
              <a:t>[</a:t>
            </a:r>
            <a:r>
              <a:rPr lang="en-US" dirty="0"/>
              <a:t>4-d(f)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=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+ </a:t>
            </a:r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also can compute the multiplicities for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/>
              <a:t>Sum</a:t>
            </a:r>
            <a:r>
              <a:rPr lang="en-US" baseline="-25000" dirty="0"/>
              <a:t>(f in </a:t>
            </a:r>
            <a:r>
              <a:rPr lang="en-US" b="1" baseline="-25000" dirty="0">
                <a:solidFill>
                  <a:srgbClr val="0000FF"/>
                </a:solidFill>
                <a:cs typeface="Symbol" charset="2"/>
              </a:rPr>
              <a:t>F</a:t>
            </a:r>
            <a:r>
              <a:rPr lang="en-US" baseline="-25000" dirty="0">
                <a:cs typeface="Symbol" charset="2"/>
              </a:rPr>
              <a:t>)</a:t>
            </a:r>
            <a:r>
              <a:rPr lang="en-US" b="1" baseline="-25000" dirty="0"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(</a:t>
            </a:r>
            <a:r>
              <a:rPr lang="en-US" b="1" i="1" dirty="0" smtClean="0">
                <a:solidFill>
                  <a:srgbClr val="FF0000"/>
                </a:solidFill>
                <a:cs typeface="Symbol" charset="2"/>
              </a:rPr>
              <a:t>g</a:t>
            </a:r>
            <a:r>
              <a:rPr lang="en-US" dirty="0" smtClean="0">
                <a:cs typeface="Symbol" charset="2"/>
              </a:rPr>
              <a:t>-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i="1" baseline="-25000" dirty="0" smtClean="0">
                <a:solidFill>
                  <a:srgbClr val="FF0000"/>
                </a:solidFill>
              </a:rPr>
              <a:t>0</a:t>
            </a:r>
            <a:r>
              <a:rPr lang="en-US" dirty="0"/>
              <a:t>(f</a:t>
            </a:r>
            <a:r>
              <a:rPr lang="en-US" dirty="0" smtClean="0"/>
              <a:t>))</a:t>
            </a:r>
            <a:r>
              <a:rPr lang="en-US" dirty="0"/>
              <a:t>[4-d(f)]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= 8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-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b="1" i="1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 is the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1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176"/>
            <a:ext cx="8229600" cy="5713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366FF"/>
                </a:solidFill>
              </a:rPr>
              <a:t>It follows from these formulas that, for any curve, at most one direction </a:t>
            </a:r>
            <a:r>
              <a:rPr lang="en-US" b="1" dirty="0" smtClean="0">
                <a:solidFill>
                  <a:srgbClr val="3366FF"/>
                </a:solidFill>
              </a:rPr>
              <a:t>with </a:t>
            </a:r>
            <a:r>
              <a:rPr lang="en-US" b="1" dirty="0">
                <a:solidFill>
                  <a:srgbClr val="3366FF"/>
                </a:solidFill>
              </a:rPr>
              <a:t>one set of multiplicities can satisfy the Euler </a:t>
            </a:r>
            <a:r>
              <a:rPr lang="en-US" b="1" dirty="0" smtClean="0">
                <a:solidFill>
                  <a:srgbClr val="3366FF"/>
                </a:solidFill>
              </a:rPr>
              <a:t>Condition:</a:t>
            </a:r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G</a:t>
            </a:r>
            <a:r>
              <a:rPr lang="en-US" dirty="0" err="1">
                <a:solidFill>
                  <a:srgbClr val="000000"/>
                </a:solidFill>
              </a:rPr>
              <a:t>,</a:t>
            </a:r>
            <a:r>
              <a:rPr lang="en-US" b="1" i="1" dirty="0" err="1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) =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+ </a:t>
            </a:r>
            <a:r>
              <a:rPr lang="en-US" dirty="0" smtClean="0">
                <a:solidFill>
                  <a:srgbClr val="000000"/>
                </a:solidFill>
              </a:rPr>
              <a:t>8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, </a:t>
            </a:r>
            <a:r>
              <a:rPr lang="en-US" dirty="0"/>
              <a:t>we conclude </a:t>
            </a:r>
            <a:r>
              <a:rPr lang="en-US" dirty="0" smtClean="0"/>
              <a:t>that, for each of the two orientations of the graph, at most one of the possible multiplicities can </a:t>
            </a:r>
            <a:r>
              <a:rPr lang="en-US" dirty="0"/>
              <a:t>satisfy the Euler </a:t>
            </a:r>
            <a:r>
              <a:rPr lang="en-US" dirty="0" smtClean="0"/>
              <a:t>Condition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+ </a:t>
            </a:r>
            <a:r>
              <a:rPr lang="en-US" b="1" i="1" dirty="0" smtClean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8</a:t>
            </a:r>
            <a:r>
              <a:rPr lang="en-US" b="1" i="1" dirty="0" smtClean="0">
                <a:solidFill>
                  <a:srgbClr val="FF0000"/>
                </a:solidFill>
              </a:rPr>
              <a:t>g</a:t>
            </a:r>
            <a:r>
              <a:rPr lang="en-US" dirty="0"/>
              <a:t> </a:t>
            </a:r>
            <a:r>
              <a:rPr lang="en-US" u="sng" dirty="0" smtClean="0"/>
              <a:t>&gt;</a:t>
            </a:r>
            <a:r>
              <a:rPr lang="en-US" dirty="0" smtClean="0"/>
              <a:t> 16,  we conclude that one of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i="1" dirty="0">
                <a:solidFill>
                  <a:srgbClr val="FF0000"/>
                </a:solidFill>
              </a:rPr>
              <a:t> h</a:t>
            </a:r>
            <a:r>
              <a:rPr lang="en-US" b="1" i="1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is already greater than 4 and therefore none of the multiplicities for the graph of the curve with that direction can satisfy the Euler Condition.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74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/>
          </a:bodyPr>
          <a:lstStyle/>
          <a:p>
            <a:r>
              <a:rPr lang="en-US" dirty="0" smtClean="0"/>
              <a:t>As we saw, our curve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the </a:t>
            </a:r>
            <a:r>
              <a:rPr lang="en-US" dirty="0"/>
              <a:t>pictured multiplicities does</a:t>
            </a:r>
          </a:p>
          <a:p>
            <a:pPr marL="0" indent="0">
              <a:buNone/>
            </a:pPr>
            <a:r>
              <a:rPr lang="en-US" dirty="0"/>
              <a:t>   satisfy the Euler Condition.  To</a:t>
            </a:r>
          </a:p>
          <a:p>
            <a:pPr marL="0" indent="0">
              <a:buNone/>
            </a:pPr>
            <a:r>
              <a:rPr lang="en-US" dirty="0"/>
              <a:t>   actually construct an extension,</a:t>
            </a:r>
          </a:p>
          <a:p>
            <a:pPr marL="0" indent="0">
              <a:buNone/>
            </a:pPr>
            <a:r>
              <a:rPr lang="en-US" dirty="0"/>
              <a:t>   we proceed as in the planar case,</a:t>
            </a:r>
          </a:p>
          <a:p>
            <a:pPr marL="0" indent="0">
              <a:buNone/>
            </a:pPr>
            <a:r>
              <a:rPr lang="en-US" dirty="0"/>
              <a:t>   starting with the faces having the smallest </a:t>
            </a:r>
          </a:p>
          <a:p>
            <a:pPr marL="0" indent="0">
              <a:buNone/>
            </a:pPr>
            <a:r>
              <a:rPr lang="en-US" dirty="0"/>
              <a:t>   multiplicities and work “inward.” </a:t>
            </a:r>
            <a:endParaRPr lang="en-US" dirty="0" smtClean="0"/>
          </a:p>
          <a:p>
            <a:r>
              <a:rPr lang="en-US" dirty="0" smtClean="0"/>
              <a:t>This graph with these multiplicities has two non-</a:t>
            </a:r>
            <a:r>
              <a:rPr lang="en-US" dirty="0" err="1" smtClean="0"/>
              <a:t>homotopic</a:t>
            </a:r>
            <a:r>
              <a:rPr lang="en-US" dirty="0" smtClean="0"/>
              <a:t> extensions.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504" y="713862"/>
            <a:ext cx="2103833" cy="21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6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template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97" b="2297"/>
          <a:stretch>
            <a:fillRect/>
          </a:stretch>
        </p:blipFill>
        <p:spPr>
          <a:xfrm>
            <a:off x="535187" y="697868"/>
            <a:ext cx="5247007" cy="288565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193" y="2594448"/>
            <a:ext cx="4914658" cy="33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3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176"/>
            <a:ext cx="8229600" cy="5713987"/>
          </a:xfrm>
        </p:spPr>
        <p:txBody>
          <a:bodyPr>
            <a:normAutofit/>
          </a:bodyPr>
          <a:lstStyle/>
          <a:p>
            <a:r>
              <a:rPr lang="en-US" dirty="0" smtClean="0"/>
              <a:t>In 1941, </a:t>
            </a:r>
            <a:r>
              <a:rPr lang="en-US" dirty="0" err="1" smtClean="0"/>
              <a:t>Atkisson</a:t>
            </a:r>
            <a:r>
              <a:rPr lang="en-US" dirty="0" smtClean="0"/>
              <a:t> and </a:t>
            </a:r>
            <a:r>
              <a:rPr lang="en-US" dirty="0" err="1" smtClean="0"/>
              <a:t>MacLane</a:t>
            </a:r>
            <a:r>
              <a:rPr lang="en-US" dirty="0" smtClean="0"/>
              <a:t> wrote a paper in which they proved that the sequence of crossings determines the drawing of the curve on the sphere. That is,  the sequence  a</a:t>
            </a:r>
            <a:r>
              <a:rPr lang="en-US" baseline="-25000" dirty="0" smtClean="0"/>
              <a:t>0</a:t>
            </a:r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completely determines the patch of the GHZ-curve:</a:t>
            </a:r>
          </a:p>
          <a:p>
            <a:r>
              <a:rPr lang="en-US" dirty="0" smtClean="0"/>
              <a:t>Start by drawing the crossings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And then connect them up by the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5" y="4154176"/>
            <a:ext cx="6904777" cy="90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4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1" y="157480"/>
            <a:ext cx="8229600" cy="327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rcRect t="3473" b="3473"/>
          <a:stretch>
            <a:fillRect/>
          </a:stretch>
        </p:blipFill>
        <p:spPr>
          <a:xfrm>
            <a:off x="1615867" y="3429000"/>
            <a:ext cx="5414123" cy="2977559"/>
          </a:xfrm>
        </p:spPr>
      </p:pic>
    </p:spTree>
    <p:extLst>
      <p:ext uri="{BB962C8B-B14F-4D97-AF65-F5344CB8AC3E}">
        <p14:creationId xmlns:p14="http://schemas.microsoft.com/office/powerpoint/2010/main" val="1561131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05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698"/>
            <a:ext cx="8229600" cy="5724466"/>
          </a:xfrm>
        </p:spPr>
        <p:txBody>
          <a:bodyPr>
            <a:normAutofit/>
          </a:bodyPr>
          <a:lstStyle/>
          <a:p>
            <a:r>
              <a:rPr lang="en-US" dirty="0" smtClean="0"/>
              <a:t>This means that this </a:t>
            </a:r>
            <a:r>
              <a:rPr lang="en-US" dirty="0"/>
              <a:t>sequence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a</a:t>
            </a:r>
            <a:r>
              <a:rPr lang="en-US" baseline="-25000" dirty="0" smtClean="0"/>
              <a:t>0</a:t>
            </a:r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f</a:t>
            </a:r>
            <a:r>
              <a:rPr lang="en-US" baseline="-25000" dirty="0" smtClean="0"/>
              <a:t>1 </a:t>
            </a:r>
            <a:endParaRPr lang="en-US" baseline="-25000" dirty="0"/>
          </a:p>
          <a:p>
            <a:pPr marL="0" indent="0">
              <a:buNone/>
            </a:pPr>
            <a:r>
              <a:rPr lang="en-US" baseline="-25000" dirty="0"/>
              <a:t>      </a:t>
            </a:r>
            <a:r>
              <a:rPr lang="en-US" dirty="0"/>
              <a:t>determines </a:t>
            </a:r>
            <a:r>
              <a:rPr lang="en-US" b="1" dirty="0" smtClean="0">
                <a:solidFill>
                  <a:srgbClr val="FF6600"/>
                </a:solidFill>
              </a:rPr>
              <a:t>EVERYTHING!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If we could DECODE it, it would answer both questions:</a:t>
            </a:r>
          </a:p>
          <a:p>
            <a:r>
              <a:rPr lang="en-US" b="1" dirty="0"/>
              <a:t>Question 1</a:t>
            </a:r>
            <a:r>
              <a:rPr lang="en-US" dirty="0"/>
              <a:t>: Can </a:t>
            </a:r>
            <a:r>
              <a:rPr lang="en-US" dirty="0" smtClean="0"/>
              <a:t>this </a:t>
            </a:r>
            <a:r>
              <a:rPr lang="en-US" dirty="0"/>
              <a:t>immersion of </a:t>
            </a:r>
            <a:r>
              <a:rPr lang="en-US" b="1" dirty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/>
              <a:t> into </a:t>
            </a:r>
            <a:r>
              <a:rPr lang="en-US" dirty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>
                <a:latin typeface="Euclid Math Two" charset="2"/>
                <a:cs typeface="Euclid Math Two" charset="2"/>
              </a:rPr>
              <a:t>2</a:t>
            </a:r>
            <a:r>
              <a:rPr lang="en-US" dirty="0"/>
              <a:t> be extended to an immersion of </a:t>
            </a:r>
            <a:r>
              <a:rPr lang="en-US" b="1" dirty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dirty="0"/>
              <a:t>?</a:t>
            </a:r>
          </a:p>
          <a:p>
            <a:r>
              <a:rPr lang="en-US" b="1" dirty="0"/>
              <a:t>Question 2</a:t>
            </a:r>
            <a:r>
              <a:rPr lang="en-US" dirty="0"/>
              <a:t>: If such an extension exists, is it unique up to </a:t>
            </a:r>
            <a:r>
              <a:rPr lang="en-US" dirty="0" err="1"/>
              <a:t>homotopy</a:t>
            </a:r>
            <a:r>
              <a:rPr lang="en-US" dirty="0" smtClean="0"/>
              <a:t>? If not, how many different extensions are there?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65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72271"/>
            <a:ext cx="8229600" cy="20236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004"/>
            <a:ext cx="8229600" cy="57441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Second research problem: 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    </a:t>
            </a:r>
            <a:r>
              <a:rPr lang="en-US" sz="3600" b="1" dirty="0">
                <a:solidFill>
                  <a:srgbClr val="0000FF"/>
                </a:solidFill>
              </a:rPr>
              <a:t>D</a:t>
            </a:r>
            <a:r>
              <a:rPr lang="en-US" sz="3600" b="1" dirty="0" smtClean="0">
                <a:solidFill>
                  <a:srgbClr val="0000FF"/>
                </a:solidFill>
              </a:rPr>
              <a:t>ecode the boundary sequence!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2730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530"/>
            <a:ext cx="8229600" cy="5672634"/>
          </a:xfrm>
        </p:spPr>
        <p:txBody>
          <a:bodyPr/>
          <a:lstStyle/>
          <a:p>
            <a:r>
              <a:rPr lang="en-US" dirty="0" smtClean="0"/>
              <a:t>I can decode the </a:t>
            </a:r>
            <a:r>
              <a:rPr lang="en-US" dirty="0" smtClean="0">
                <a:solidFill>
                  <a:srgbClr val="FF0000"/>
                </a:solidFill>
              </a:rPr>
              <a:t>gap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066800"/>
            <a:ext cx="7340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7510"/>
            <a:ext cx="8229600" cy="547865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 smtClean="0"/>
              <a:t> </a:t>
            </a:r>
            <a:r>
              <a:rPr lang="en-US" dirty="0"/>
              <a:t>denote the </a:t>
            </a:r>
            <a:r>
              <a:rPr lang="en-US" dirty="0" smtClean="0"/>
              <a:t>unit circle in </a:t>
            </a:r>
            <a:r>
              <a:rPr lang="en-US" dirty="0" smtClean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dirty="0" smtClean="0"/>
              <a:t> the unit disk. </a:t>
            </a:r>
            <a:r>
              <a:rPr lang="en-US" dirty="0"/>
              <a:t>We consider two questions:</a:t>
            </a:r>
          </a:p>
          <a:p>
            <a:r>
              <a:rPr lang="en-US" b="1" dirty="0" smtClean="0"/>
              <a:t>Question 1</a:t>
            </a:r>
            <a:r>
              <a:rPr lang="en-US" dirty="0" smtClean="0"/>
              <a:t>: Can an immersion of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 smtClean="0"/>
              <a:t> into </a:t>
            </a:r>
            <a:r>
              <a:rPr lang="en-US" dirty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 be extended to an immersion of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dirty="0" smtClean="0"/>
              <a:t>?</a:t>
            </a:r>
          </a:p>
          <a:p>
            <a:r>
              <a:rPr lang="en-US" b="1" dirty="0"/>
              <a:t>Question </a:t>
            </a:r>
            <a:r>
              <a:rPr lang="en-US" b="1" dirty="0" smtClean="0"/>
              <a:t>2</a:t>
            </a:r>
            <a:r>
              <a:rPr lang="en-US" dirty="0" smtClean="0"/>
              <a:t>: If such an extension exists, is it unique up to </a:t>
            </a:r>
            <a:r>
              <a:rPr lang="en-US" dirty="0" err="1" smtClean="0"/>
              <a:t>homotopy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restrict our attention to immersions with </a:t>
            </a:r>
            <a:r>
              <a:rPr lang="en-US" dirty="0" smtClean="0"/>
              <a:t>at least one crossing and with only </a:t>
            </a:r>
            <a:r>
              <a:rPr lang="en-US" b="1" dirty="0" smtClean="0">
                <a:solidFill>
                  <a:srgbClr val="FF0000"/>
                </a:solidFill>
              </a:rPr>
              <a:t>simple</a:t>
            </a:r>
            <a:r>
              <a:rPr lang="en-US" dirty="0" smtClean="0"/>
              <a:t> crossings: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626" y="4886302"/>
            <a:ext cx="1447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8"/>
            <a:ext cx="8229600" cy="580580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Gap 2 decoded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sz="2800" dirty="0" smtClean="0"/>
              <a:t>We can also identify the faces of multiplicity 2. Their vertices all have subscript 0; if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 is followed by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 is the next vertex around the face of multiplicity 2.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761911"/>
            <a:ext cx="7637530" cy="41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77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357"/>
            <a:ext cx="8229600" cy="604981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We can try to construct the lifted faces above these faces of multiplicity 2: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rim edges are blue; the red edges are forced. Hence, if there is an extension, its unique.</a:t>
            </a:r>
          </a:p>
          <a:p>
            <a:r>
              <a:rPr lang="en-US" dirty="0" smtClean="0"/>
              <a:t>Taking a closer look, on the left the lifted edges form two circuits and can bound two faces. But on the right we have just one circuit of length 6 double covering the boundary of the degree face twice: </a:t>
            </a:r>
            <a:r>
              <a:rPr lang="en-US" b="1" dirty="0" smtClean="0">
                <a:solidFill>
                  <a:srgbClr val="FF0000"/>
                </a:solidFill>
              </a:rPr>
              <a:t>a face of odd degree can’t be lifted!  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48" y="1174341"/>
            <a:ext cx="8686800" cy="20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92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520"/>
            <a:ext cx="8229600" cy="55686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THEOREM.</a:t>
            </a:r>
            <a:r>
              <a:rPr lang="en-US" dirty="0" smtClean="0"/>
              <a:t>  Let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be the </a:t>
            </a:r>
            <a:r>
              <a:rPr lang="en-US" dirty="0"/>
              <a:t>immersion of the circle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00FF"/>
                </a:solidFill>
                <a:latin typeface="Apple Chancery"/>
                <a:cs typeface="Apple Chancery"/>
              </a:rPr>
              <a:t>C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 smtClean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 smtClean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.  Then: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(1)  If </a:t>
            </a:r>
            <a:r>
              <a:rPr lang="en-US" dirty="0"/>
              <a:t>the indices in the code alternate and the faces of multiplicity two all have even degree, then </a:t>
            </a:r>
            <a:r>
              <a:rPr lang="en-US" b="1" i="1" dirty="0">
                <a:solidFill>
                  <a:srgbClr val="FF0000"/>
                </a:solidFill>
              </a:rPr>
              <a:t>f </a:t>
            </a:r>
            <a:r>
              <a:rPr lang="en-US" dirty="0"/>
              <a:t>extends to an emersion of </a:t>
            </a:r>
            <a:r>
              <a:rPr lang="en-US" b="1" dirty="0" smtClean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/>
              </a:rPr>
              <a:t>and that extension </a:t>
            </a:r>
            <a:r>
              <a:rPr lang="en-US" smtClean="0">
                <a:solidFill>
                  <a:srgbClr val="000000"/>
                </a:solidFill>
                <a:cs typeface="Times New Roman"/>
              </a:rPr>
              <a:t>is unique. </a:t>
            </a:r>
            <a:r>
              <a:rPr lang="en-US" b="1" smtClean="0">
                <a:solidFill>
                  <a:srgbClr val="000000"/>
                </a:solidFill>
                <a:cs typeface="Apple Chancery"/>
              </a:rPr>
              <a:t> </a:t>
            </a:r>
            <a:endParaRPr lang="en-US" b="1" dirty="0" smtClean="0">
              <a:solidFill>
                <a:srgbClr val="000000"/>
              </a:solidFill>
              <a:cs typeface="Apple Chancery"/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dirty="0" smtClean="0"/>
              <a:t>(2) If </a:t>
            </a:r>
            <a:r>
              <a:rPr lang="en-US" dirty="0"/>
              <a:t>the indices in the code alternate and </a:t>
            </a:r>
            <a:r>
              <a:rPr lang="en-US" dirty="0" smtClean="0"/>
              <a:t>there is a face </a:t>
            </a:r>
            <a:r>
              <a:rPr lang="en-US" dirty="0"/>
              <a:t>of multiplicity two </a:t>
            </a:r>
            <a:r>
              <a:rPr lang="en-US" dirty="0" smtClean="0"/>
              <a:t>of odd degree</a:t>
            </a:r>
            <a:r>
              <a:rPr lang="en-US" dirty="0"/>
              <a:t>, then </a:t>
            </a:r>
            <a:r>
              <a:rPr lang="en-US" b="1" i="1" dirty="0">
                <a:solidFill>
                  <a:srgbClr val="FF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</a:rPr>
              <a:t>has no extension </a:t>
            </a:r>
            <a:r>
              <a:rPr lang="en-US" dirty="0" smtClean="0"/>
              <a:t>to </a:t>
            </a:r>
            <a:r>
              <a:rPr lang="en-US" dirty="0"/>
              <a:t>an emersion of </a:t>
            </a:r>
            <a:r>
              <a:rPr lang="en-US" b="1" dirty="0">
                <a:solidFill>
                  <a:srgbClr val="0000FF"/>
                </a:solidFill>
                <a:latin typeface="Apple Chancery"/>
                <a:cs typeface="Apple Chancery"/>
              </a:rPr>
              <a:t>D</a:t>
            </a:r>
            <a:r>
              <a:rPr lang="en-US" b="1" dirty="0">
                <a:solidFill>
                  <a:srgbClr val="000000"/>
                </a:solidFill>
                <a:latin typeface="Apple Chancery"/>
                <a:cs typeface="Apple Chancery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Apple Chancery"/>
              <a:cs typeface="Apple Chancery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1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20615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148"/>
            <a:ext cx="8229600" cy="5497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 immersion </a:t>
            </a:r>
            <a:r>
              <a:rPr lang="en-US" dirty="0"/>
              <a:t>of the circle </a:t>
            </a:r>
            <a:r>
              <a:rPr lang="en-US" dirty="0" smtClean="0">
                <a:latin typeface="Apple Chancery"/>
                <a:cs typeface="Apple Chancery"/>
              </a:rPr>
              <a:t>C</a:t>
            </a:r>
            <a:r>
              <a:rPr lang="en-US" dirty="0" smtClean="0"/>
              <a:t> </a:t>
            </a:r>
            <a:r>
              <a:rPr lang="en-US" dirty="0"/>
              <a:t>can always </a:t>
            </a:r>
            <a:r>
              <a:rPr lang="en-US" dirty="0" smtClean="0"/>
              <a:t>be extended </a:t>
            </a:r>
            <a:r>
              <a:rPr lang="en-US" dirty="0"/>
              <a:t>to a continuous function </a:t>
            </a:r>
            <a:r>
              <a:rPr lang="en-US" dirty="0" smtClean="0"/>
              <a:t>from </a:t>
            </a:r>
            <a:r>
              <a:rPr lang="en-US" dirty="0" smtClean="0">
                <a:latin typeface="Apple Chancery"/>
                <a:cs typeface="Apple Chancery"/>
              </a:rPr>
              <a:t>D</a:t>
            </a:r>
            <a:r>
              <a:rPr lang="en-US" dirty="0" smtClean="0"/>
              <a:t> into </a:t>
            </a:r>
            <a:r>
              <a:rPr lang="en-US" dirty="0">
                <a:latin typeface="Euclid Math Two" charset="2"/>
                <a:cs typeface="Euclid Math Two" charset="2"/>
              </a:rPr>
              <a:t>R</a:t>
            </a:r>
            <a:r>
              <a:rPr lang="en-US" baseline="30000" dirty="0">
                <a:latin typeface="Euclid Math Two" charset="2"/>
                <a:cs typeface="Euclid Math Two" charset="2"/>
              </a:rPr>
              <a:t>2</a:t>
            </a:r>
            <a:r>
              <a:rPr lang="en-US" dirty="0" smtClean="0"/>
              <a:t>. The </a:t>
            </a:r>
            <a:r>
              <a:rPr lang="en-US" dirty="0"/>
              <a:t>condition that the </a:t>
            </a:r>
            <a:r>
              <a:rPr lang="en-US" dirty="0" smtClean="0"/>
              <a:t>extension be </a:t>
            </a:r>
            <a:r>
              <a:rPr lang="en-US" dirty="0"/>
              <a:t>an </a:t>
            </a:r>
            <a:r>
              <a:rPr lang="en-US" b="1" dirty="0"/>
              <a:t>immersion</a:t>
            </a:r>
            <a:r>
              <a:rPr lang="en-US" dirty="0"/>
              <a:t> </a:t>
            </a:r>
            <a:r>
              <a:rPr lang="en-US" dirty="0" smtClean="0"/>
              <a:t>of the disk (a distorted disk) precludes </a:t>
            </a:r>
            <a:r>
              <a:rPr lang="en-US" dirty="0"/>
              <a:t>``folding" and  ``</a:t>
            </a:r>
            <a:r>
              <a:rPr lang="en-US" dirty="0" smtClean="0"/>
              <a:t>twisting”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17" y="3376818"/>
            <a:ext cx="7659367" cy="28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1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24186"/>
            <a:ext cx="8229600" cy="9382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034"/>
            <a:ext cx="8229600" cy="59121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two published solutions to the existence  question:</a:t>
            </a:r>
          </a:p>
          <a:p>
            <a:r>
              <a:rPr lang="en-US" dirty="0" smtClean="0"/>
              <a:t>C</a:t>
            </a:r>
            <a:r>
              <a:rPr lang="en-US" dirty="0"/>
              <a:t>. J. Titus, The combinatorial </a:t>
            </a:r>
            <a:r>
              <a:rPr lang="en-US" dirty="0" smtClean="0"/>
              <a:t>topology  of </a:t>
            </a:r>
            <a:r>
              <a:rPr lang="en-US" dirty="0"/>
              <a:t>analytic functions on the boundary of a disk, </a:t>
            </a:r>
            <a:r>
              <a:rPr lang="en-US" i="1" dirty="0" err="1" smtClean="0"/>
              <a:t>Acta</a:t>
            </a:r>
            <a:r>
              <a:rPr lang="en-US" i="1" dirty="0" smtClean="0"/>
              <a:t> Math</a:t>
            </a:r>
            <a:r>
              <a:rPr lang="en-US" dirty="0" smtClean="0"/>
              <a:t>.  </a:t>
            </a:r>
            <a:r>
              <a:rPr lang="en-US" b="1" dirty="0" smtClean="0"/>
              <a:t>106</a:t>
            </a:r>
            <a:r>
              <a:rPr lang="en-US" dirty="0" smtClean="0"/>
              <a:t> </a:t>
            </a:r>
            <a:r>
              <a:rPr lang="en-US" dirty="0"/>
              <a:t>(1961), 45-64. </a:t>
            </a:r>
          </a:p>
          <a:p>
            <a:r>
              <a:rPr lang="en-US" dirty="0"/>
              <a:t>S. J. Blank, Extending immersions </a:t>
            </a:r>
            <a:r>
              <a:rPr lang="en-US" dirty="0" smtClean="0"/>
              <a:t>of the </a:t>
            </a:r>
            <a:r>
              <a:rPr lang="en-US" dirty="0"/>
              <a:t>circle, Ph. D. Dissertation, Brandeis </a:t>
            </a:r>
            <a:r>
              <a:rPr lang="en-US" dirty="0" smtClean="0"/>
              <a:t>Univ. (1967).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Both approaches are inductive: </a:t>
            </a:r>
            <a:r>
              <a:rPr lang="en-US" dirty="0" smtClean="0"/>
              <a:t>add a segment to cut the curve into two curves extend each of these and glue the extensions together.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Neither considered the uniqueness question.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5645"/>
            <a:ext cx="8229600" cy="6119286"/>
          </a:xfrm>
        </p:spPr>
        <p:txBody>
          <a:bodyPr/>
          <a:lstStyle/>
          <a:p>
            <a:r>
              <a:rPr lang="en-US" dirty="0" smtClean="0"/>
              <a:t>My involvement with this problem concerned the uniqueness question.  It </a:t>
            </a:r>
            <a:r>
              <a:rPr lang="en-US" dirty="0"/>
              <a:t>arose naturally in an investigation of </a:t>
            </a:r>
            <a:r>
              <a:rPr lang="en-US" dirty="0" err="1"/>
              <a:t>graphene</a:t>
            </a:r>
            <a:r>
              <a:rPr lang="en-US" dirty="0"/>
              <a:t> fragments by </a:t>
            </a:r>
            <a:r>
              <a:rPr lang="en-US" dirty="0" err="1"/>
              <a:t>Guo</a:t>
            </a:r>
            <a:r>
              <a:rPr lang="en-US" dirty="0"/>
              <a:t>, Hansen, and </a:t>
            </a:r>
            <a:r>
              <a:rPr lang="en-US" dirty="0" err="1"/>
              <a:t>Zheng</a:t>
            </a:r>
            <a:r>
              <a:rPr lang="en-US" dirty="0"/>
              <a:t>.</a:t>
            </a:r>
          </a:p>
          <a:p>
            <a:r>
              <a:rPr lang="en-US" dirty="0" smtClean="0"/>
              <a:t>One way that a </a:t>
            </a:r>
            <a:r>
              <a:rPr lang="en-US" b="1" i="1" dirty="0" err="1">
                <a:solidFill>
                  <a:srgbClr val="FF0000"/>
                </a:solidFill>
              </a:rPr>
              <a:t>graphene</a:t>
            </a:r>
            <a:r>
              <a:rPr lang="en-US" b="1" i="1" dirty="0">
                <a:solidFill>
                  <a:srgbClr val="FF0000"/>
                </a:solidFill>
              </a:rPr>
              <a:t> fragment </a:t>
            </a:r>
            <a:r>
              <a:rPr lang="en-US" dirty="0"/>
              <a:t>can be pictured </a:t>
            </a:r>
            <a:r>
              <a:rPr lang="en-US" dirty="0" smtClean="0"/>
              <a:t>is as </a:t>
            </a:r>
            <a:r>
              <a:rPr lang="en-US" dirty="0"/>
              <a:t>a connected, finite union of closed hexagons in the hexagonal tessellation of the plane.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18" y="4263390"/>
            <a:ext cx="4151647" cy="23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8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/>
              <a:t>The clockwise cyclic sequence of R’s (right turns) and L’s (left turns), </a:t>
            </a:r>
            <a:r>
              <a:rPr lang="en-US" b="1" i="1" dirty="0">
                <a:solidFill>
                  <a:srgbClr val="FF0000"/>
                </a:solidFill>
              </a:rPr>
              <a:t>the boundary code</a:t>
            </a:r>
            <a:r>
              <a:rPr lang="en-US" dirty="0"/>
              <a:t>, uniquely </a:t>
            </a:r>
            <a:r>
              <a:rPr lang="en-US" dirty="0" smtClean="0"/>
              <a:t>determines </a:t>
            </a:r>
            <a:r>
              <a:rPr lang="en-US" dirty="0"/>
              <a:t>the boundary of the </a:t>
            </a:r>
            <a:r>
              <a:rPr lang="en-US" dirty="0" smtClean="0"/>
              <a:t>such a fragment and, in this case, the </a:t>
            </a:r>
            <a:r>
              <a:rPr lang="en-US" dirty="0"/>
              <a:t>fragment </a:t>
            </a:r>
            <a:r>
              <a:rPr lang="en-US" dirty="0" smtClean="0"/>
              <a:t>itself: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86" y="2716240"/>
            <a:ext cx="5791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5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/>
              <a:t>To visualize a </a:t>
            </a:r>
            <a:r>
              <a:rPr lang="en-US" b="1" i="1" dirty="0">
                <a:solidFill>
                  <a:srgbClr val="FF0000"/>
                </a:solidFill>
              </a:rPr>
              <a:t>general </a:t>
            </a:r>
            <a:r>
              <a:rPr lang="en-US" b="1" i="1" dirty="0" err="1" smtClean="0">
                <a:solidFill>
                  <a:srgbClr val="FF0000"/>
                </a:solidFill>
              </a:rPr>
              <a:t>graphene</a:t>
            </a:r>
            <a:r>
              <a:rPr lang="en-US" b="1" i="1" dirty="0" smtClean="0">
                <a:solidFill>
                  <a:srgbClr val="FF0000"/>
                </a:solidFill>
              </a:rPr>
              <a:t> fragment </a:t>
            </a:r>
            <a:r>
              <a:rPr lang="en-US" dirty="0"/>
              <a:t>think of constructing it in space by gluing together hexagonal tiles edgewise. As the fragment is being constructed, it may eventually turn around and build underneath itself.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a fragment </a:t>
            </a:r>
            <a:r>
              <a:rPr lang="en-US" dirty="0">
                <a:solidFill>
                  <a:srgbClr val="0000FF"/>
                </a:solidFill>
              </a:rPr>
              <a:t>projects</a:t>
            </a:r>
            <a:r>
              <a:rPr lang="en-US" dirty="0"/>
              <a:t> onto a </a:t>
            </a:r>
            <a:r>
              <a:rPr lang="en-US" dirty="0" smtClean="0"/>
              <a:t>region </a:t>
            </a:r>
            <a:r>
              <a:rPr lang="en-US" dirty="0"/>
              <a:t>of the hexagonal tessellation of the plane that overlaps </a:t>
            </a:r>
            <a:r>
              <a:rPr lang="en-US" dirty="0" smtClean="0"/>
              <a:t>itself with a self-intersecting boundary.  In that case, </a:t>
            </a:r>
            <a:r>
              <a:rPr lang="en-US" b="1" dirty="0" smtClean="0">
                <a:solidFill>
                  <a:srgbClr val="0000FF"/>
                </a:solidFill>
              </a:rPr>
              <a:t>does the boundary code still uniquely determine the fragment?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443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2409</Words>
  <Application>Microsoft Macintosh PowerPoint</Application>
  <PresentationFormat>On-screen Show (4:3)</PresentationFormat>
  <Paragraphs>233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Document</vt:lpstr>
      <vt:lpstr>DISCRETE MATH DAY at WPI Saturday, April 20 2013 WHEN DOES A CURVE BOUND A DISTORTED DISK?</vt:lpstr>
      <vt:lpstr>WHEN DOES A CURVE BOUND A DISTORTED DISK?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 DAY at WPI Saturday, April 20 2013 WHEN DOES A CURVE BOUND A DISTORTED DISK?</dc:title>
  <dc:creator>College of Arts &amp; Sciences</dc:creator>
  <cp:lastModifiedBy>College of Arts &amp; Sciences</cp:lastModifiedBy>
  <cp:revision>129</cp:revision>
  <dcterms:created xsi:type="dcterms:W3CDTF">2013-01-05T19:43:36Z</dcterms:created>
  <dcterms:modified xsi:type="dcterms:W3CDTF">2013-04-18T00:20:05Z</dcterms:modified>
</cp:coreProperties>
</file>